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8"/>
  </p:notesMasterIdLst>
  <p:sldIdLst>
    <p:sldId id="859" r:id="rId2"/>
    <p:sldId id="860" r:id="rId3"/>
    <p:sldId id="861" r:id="rId4"/>
    <p:sldId id="862" r:id="rId5"/>
    <p:sldId id="863" r:id="rId6"/>
    <p:sldId id="864" r:id="rId7"/>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8F6FD"/>
    <a:srgbClr val="39B97A"/>
    <a:srgbClr val="1EB26A"/>
    <a:srgbClr val="E3F2E7"/>
    <a:srgbClr val="FF0000"/>
    <a:srgbClr val="8DC369"/>
    <a:srgbClr val="009900"/>
    <a:srgbClr val="62812B"/>
    <a:srgbClr val="A0C83C"/>
    <a:srgbClr val="006C4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14" autoAdjust="0"/>
    <p:restoredTop sz="94606" autoAdjust="0"/>
  </p:normalViewPr>
  <p:slideViewPr>
    <p:cSldViewPr>
      <p:cViewPr varScale="1">
        <p:scale>
          <a:sx n="111" d="100"/>
          <a:sy n="111" d="100"/>
        </p:scale>
        <p:origin x="510" y="126"/>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2025/9/13</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extLst>
      <p:ext uri="{BB962C8B-B14F-4D97-AF65-F5344CB8AC3E}">
        <p14:creationId xmlns:p14="http://schemas.microsoft.com/office/powerpoint/2010/main" val="2634688607"/>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923330"/>
          </a:xfrm>
        </p:spPr>
        <p:txBody>
          <a:bodyPr wrap="square">
            <a:spAutoFit/>
          </a:bodyPr>
          <a:lstStyle>
            <a:lvl1pPr marL="0" indent="0" algn="just">
              <a:lnSpc>
                <a:spcPct val="150000"/>
              </a:lnSpc>
              <a:spcBef>
                <a:spcPts val="0"/>
              </a:spcBef>
              <a:buFontTx/>
              <a:buNone/>
              <a:tabLst>
                <a:tab pos="5645150" algn="l"/>
                <a:tab pos="9862820" algn="l"/>
              </a:tabLst>
              <a:defRPr sz="36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6" name="文本框 5"/>
          <p:cNvSpPr txBox="1"/>
          <p:nvPr userDrawn="1"/>
        </p:nvSpPr>
        <p:spPr>
          <a:xfrm>
            <a:off x="4295006" y="-27384"/>
            <a:ext cx="7632848"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实验班 英语完形填空与阅读理解 八年级</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2025/9/13</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334327" y="1927107"/>
            <a:ext cx="11523345" cy="1191993"/>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第一部分　基础过关篇</a:t>
            </a:r>
            <a:endParaRPr lang="en-US" altLang="zh-CN" sz="5400" dirty="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6" name="文本框 5"/>
          <p:cNvSpPr txBox="1"/>
          <p:nvPr/>
        </p:nvSpPr>
        <p:spPr>
          <a:xfrm>
            <a:off x="334327" y="3223251"/>
            <a:ext cx="11523345" cy="1069845"/>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基础训练　</a:t>
            </a:r>
            <a:r>
              <a:rPr lang="en-US" altLang="zh-CN" sz="4800" b="0" dirty="0" smtClean="0">
                <a:solidFill>
                  <a:srgbClr val="000000"/>
                </a:solidFill>
                <a:latin typeface="微软雅黑" pitchFamily="34" charset="-122"/>
                <a:ea typeface="微软雅黑" pitchFamily="34" charset="-122"/>
                <a:cs typeface="微软雅黑" panose="020B0503020204020204" pitchFamily="34" charset="-122"/>
              </a:rPr>
              <a:t>6</a:t>
            </a:r>
            <a:endParaRPr lang="zh-CN" altLang="en-US" sz="4800" b="0" dirty="0">
              <a:solidFill>
                <a:srgbClr val="000000"/>
              </a:solidFill>
              <a:latin typeface="微软雅黑" pitchFamily="34" charset="-122"/>
              <a:ea typeface="微软雅黑" pitchFamily="34" charset="-122"/>
              <a:cs typeface="微软雅黑" panose="020B0503020204020204" pitchFamily="34" charset="-122"/>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2">
            <a:clrChange>
              <a:clrFrom>
                <a:srgbClr val="FFFFFF"/>
              </a:clrFrom>
              <a:clrTo>
                <a:srgbClr val="FFFFFF">
                  <a:alpha val="0"/>
                </a:srgbClr>
              </a:clrTo>
            </a:clrChange>
          </a:blip>
          <a:stretch>
            <a:fillRect/>
          </a:stretch>
        </p:blipFill>
        <p:spPr>
          <a:xfrm>
            <a:off x="713216" y="801569"/>
            <a:ext cx="10763981" cy="1403295"/>
          </a:xfrm>
          <a:prstGeom prst="rect">
            <a:avLst/>
          </a:prstGeom>
        </p:spPr>
      </p:pic>
      <p:pic>
        <p:nvPicPr>
          <p:cNvPr id="4" name="新趋势题型-4字.eps" descr="id:2147500408;FounderCES"/>
          <p:cNvPicPr/>
          <p:nvPr/>
        </p:nvPicPr>
        <p:blipFill>
          <a:blip r:embed="rId3"/>
          <a:stretch>
            <a:fillRect/>
          </a:stretch>
        </p:blipFill>
        <p:spPr>
          <a:xfrm>
            <a:off x="3512062" y="2348880"/>
            <a:ext cx="4896544" cy="589310"/>
          </a:xfrm>
          <a:prstGeom prst="rect">
            <a:avLst/>
          </a:prstGeom>
        </p:spPr>
      </p:pic>
      <p:sp>
        <p:nvSpPr>
          <p:cNvPr id="5" name="内容占位符 1"/>
          <p:cNvSpPr txBox="1">
            <a:spLocks/>
          </p:cNvSpPr>
          <p:nvPr/>
        </p:nvSpPr>
        <p:spPr bwMode="auto">
          <a:xfrm>
            <a:off x="730038" y="2145630"/>
            <a:ext cx="10333720"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hangingPunct="0">
              <a:spcAft>
                <a:spcPts val="0"/>
              </a:spcAft>
              <a:tabLst>
                <a:tab pos="5850890" algn="l"/>
              </a:tabLst>
            </a:pPr>
            <a:r>
              <a:rPr lang="en-US" altLang="zh-CN" smtClean="0">
                <a:solidFill>
                  <a:srgbClr val="00B0F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en-US" smtClean="0">
                <a:solidFill>
                  <a:srgbClr val="00B0F0"/>
                </a:solidFill>
                <a:latin typeface="Times New Roman" panose="02020603050405020304" pitchFamily="18" charset="0"/>
                <a:ea typeface="黑体" panose="02010609060101010101" pitchFamily="49" charset="-122"/>
                <a:cs typeface="Times New Roman" panose="02020603050405020304" pitchFamily="18" charset="0"/>
              </a:rPr>
              <a:t>语法</a:t>
            </a:r>
            <a:r>
              <a:rPr lang="zh-CN" altLang="zh-CN" smtClean="0">
                <a:solidFill>
                  <a:srgbClr val="00B0F0"/>
                </a:solidFill>
                <a:latin typeface="Times New Roman" panose="02020603050405020304" pitchFamily="18" charset="0"/>
                <a:ea typeface="黑体" panose="02010609060101010101" pitchFamily="49" charset="-122"/>
                <a:cs typeface="Times New Roman" panose="02020603050405020304" pitchFamily="18" charset="0"/>
              </a:rPr>
              <a:t>填空</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10" name="图片 9"/>
          <p:cNvPicPr>
            <a:picLocks noChangeAspect="1"/>
          </p:cNvPicPr>
          <p:nvPr/>
        </p:nvPicPr>
        <p:blipFill>
          <a:blip r:embed="rId4"/>
          <a:stretch>
            <a:fillRect/>
          </a:stretch>
        </p:blipFill>
        <p:spPr>
          <a:xfrm>
            <a:off x="550590" y="3052420"/>
            <a:ext cx="3024336" cy="790377"/>
          </a:xfrm>
          <a:prstGeom prst="rect">
            <a:avLst/>
          </a:prstGeom>
        </p:spPr>
      </p:pic>
      <p:sp>
        <p:nvSpPr>
          <p:cNvPr id="11" name="内容占位符 1"/>
          <p:cNvSpPr>
            <a:spLocks noGrp="1"/>
          </p:cNvSpPr>
          <p:nvPr>
            <p:ph idx="1"/>
          </p:nvPr>
        </p:nvSpPr>
        <p:spPr>
          <a:xfrm>
            <a:off x="360854" y="3003967"/>
            <a:ext cx="11485848" cy="1649169"/>
          </a:xfrm>
        </p:spPr>
        <p:txBody>
          <a:bodyPr/>
          <a:lstStyle/>
          <a:p>
            <a:pPr hangingPunct="0">
              <a:spcAft>
                <a:spcPts val="0"/>
              </a:spcAft>
            </a:pPr>
            <a:r>
              <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本文</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主要介绍了皮影戏的意义和表演方法</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以及它的重要性</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02027219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629397"/>
            <a:ext cx="11485848" cy="3323987"/>
          </a:xfrm>
        </p:spPr>
        <p:txBody>
          <a:bodyPr/>
          <a:lstStyle/>
          <a:p>
            <a:pPr indent="715963" hangingPunct="0">
              <a:spcAft>
                <a:spcPts val="0"/>
              </a:spcAft>
            </a:pPr>
            <a:r>
              <a:rPr lang="zh-CN" altLang="zh-CN" sz="28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阅读</a:t>
            </a:r>
            <a:r>
              <a:rPr lang="zh-CN" altLang="zh-CN" sz="28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下面短文，在空白处填入一个适当的单词或括号内单词的正确形式。</a:t>
            </a:r>
          </a:p>
          <a:p>
            <a:pPr indent="715963" hangingPunct="0">
              <a:spcAft>
                <a:spcPts val="0"/>
              </a:spcAft>
            </a:pPr>
            <a:r>
              <a:rPr lang="en-US" altLang="zh-CN" sz="28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Shadow puppetry,also known as </a:t>
            </a:r>
            <a:r>
              <a:rPr lang="en-US" altLang="zh-CN" sz="2800"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piyingxi</a:t>
            </a:r>
            <a:r>
              <a:rPr lang="en-US" altLang="zh-CN" sz="28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is a traditional Chinese art form that uses puppets and shadows to play shows. It has </a:t>
            </a:r>
            <a:r>
              <a:rPr lang="en-US" altLang="zh-CN" sz="2800"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sz="28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800"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8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8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history of hundreds of years. But guess what</a:t>
            </a:r>
            <a:r>
              <a:rPr lang="zh-CN" altLang="zh-CN" sz="28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8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This art form is now </a:t>
            </a:r>
            <a:r>
              <a:rPr lang="en-US" altLang="zh-CN" sz="2800"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sz="28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800"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8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8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8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get</a:t>
            </a:r>
            <a:r>
              <a:rPr lang="zh-CN" altLang="zh-CN" sz="28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8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more </a:t>
            </a:r>
            <a:r>
              <a:rPr lang="en-US" altLang="zh-CN" sz="28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fans</a:t>
            </a:r>
            <a:r>
              <a:rPr lang="zh-CN" altLang="zh-CN" sz="28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8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2" name="矩形 1"/>
          <p:cNvSpPr/>
          <p:nvPr/>
        </p:nvSpPr>
        <p:spPr>
          <a:xfrm>
            <a:off x="8255446" y="2664205"/>
            <a:ext cx="364202" cy="523220"/>
          </a:xfrm>
          <a:prstGeom prst="rect">
            <a:avLst/>
          </a:prstGeom>
        </p:spPr>
        <p:txBody>
          <a:bodyPr wrap="none">
            <a:spAutoFit/>
          </a:bodyPr>
          <a:lstStyle/>
          <a:p>
            <a:r>
              <a:rPr lang="en-US" altLang="zh-CN" dirty="0"/>
              <a:t>a</a:t>
            </a:r>
            <a:endParaRPr lang="zh-CN" altLang="en-US" dirty="0"/>
          </a:p>
        </p:txBody>
      </p:sp>
      <p:sp>
        <p:nvSpPr>
          <p:cNvPr id="3" name="矩形 2"/>
          <p:cNvSpPr/>
          <p:nvPr/>
        </p:nvSpPr>
        <p:spPr>
          <a:xfrm>
            <a:off x="7578745" y="3252835"/>
            <a:ext cx="1242648" cy="523220"/>
          </a:xfrm>
          <a:prstGeom prst="rect">
            <a:avLst/>
          </a:prstGeom>
        </p:spPr>
        <p:txBody>
          <a:bodyPr wrap="none">
            <a:spAutoFit/>
          </a:bodyPr>
          <a:lstStyle/>
          <a:p>
            <a:r>
              <a:rPr lang="en-US" altLang="zh-CN" dirty="0"/>
              <a:t>getting</a:t>
            </a:r>
            <a:endParaRPr lang="zh-CN" altLang="en-US" dirty="0"/>
          </a:p>
        </p:txBody>
      </p:sp>
      <p:sp>
        <p:nvSpPr>
          <p:cNvPr id="5" name="内容占位符 3"/>
          <p:cNvSpPr txBox="1">
            <a:spLocks/>
          </p:cNvSpPr>
          <p:nvPr/>
        </p:nvSpPr>
        <p:spPr bwMode="auto">
          <a:xfrm>
            <a:off x="360854" y="3816843"/>
            <a:ext cx="11485848" cy="13031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sz="2800" dirty="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1. </a:t>
            </a:r>
            <a:r>
              <a:rPr lang="en-US" altLang="zh-CN" sz="28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dirty="0"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28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句意：它有几百年的历史。此处表示泛指，且</a:t>
            </a:r>
            <a:r>
              <a:rPr lang="en-US" altLang="zh-CN" sz="28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history</a:t>
            </a:r>
            <a:r>
              <a:rPr lang="zh-CN" altLang="zh-CN" sz="28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发音以辅音音素开头，因此用不定冠词</a:t>
            </a:r>
            <a:r>
              <a:rPr lang="en-US" altLang="zh-CN" sz="28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sz="28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修饰。故填</a:t>
            </a:r>
            <a:r>
              <a:rPr lang="en-US" altLang="zh-CN" sz="28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sz="28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8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6" name="内容占位符 3"/>
          <p:cNvSpPr txBox="1">
            <a:spLocks/>
          </p:cNvSpPr>
          <p:nvPr/>
        </p:nvSpPr>
        <p:spPr bwMode="auto">
          <a:xfrm>
            <a:off x="406574" y="5059563"/>
            <a:ext cx="11485848" cy="13031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sz="2800" dirty="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2. </a:t>
            </a:r>
            <a:r>
              <a:rPr lang="en-US" altLang="zh-CN" sz="28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dirty="0"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28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句意：这种艺术形式现在获得了更多的粉丝！根据</a:t>
            </a:r>
            <a:r>
              <a:rPr lang="en-US" altLang="zh-CN" sz="28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“is now”</a:t>
            </a:r>
            <a:r>
              <a:rPr lang="zh-CN" altLang="zh-CN" sz="28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可知，本句时态为现在进行时。动词用动名词形式。故填</a:t>
            </a:r>
            <a:r>
              <a:rPr lang="en-US" altLang="zh-CN" sz="28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getting</a:t>
            </a:r>
            <a:r>
              <a:rPr lang="zh-CN" altLang="zh-CN" sz="28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8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6037086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5" grpId="0"/>
      <p:bldP spid="6"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92568"/>
            <a:ext cx="11485848" cy="2953501"/>
          </a:xfrm>
        </p:spPr>
        <p:txBody>
          <a:bodyPr/>
          <a:lstStyle/>
          <a:p>
            <a:pPr indent="715963" hangingPunct="0">
              <a:spcAft>
                <a:spcPts val="0"/>
              </a:spcAft>
            </a:pPr>
            <a:r>
              <a:rPr lang="en-US" altLang="zh-CN" sz="3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Shadow puppetry is mixing </a:t>
            </a:r>
            <a:r>
              <a:rPr lang="en-US" altLang="zh-CN" sz="3200"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sz="32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z="32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3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a:t>
            </a:r>
            <a:r>
              <a:rPr lang="zh-CN" altLang="zh-CN" sz="3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3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traditional elements with pop culture to become fresh and exciting. Imagine seeing Michael Jackson do his Moonwalk dance or Wukong wave his Jin Gu Bang through the interplay of light and shadow. It’s like magic</a:t>
            </a:r>
            <a:r>
              <a:rPr lang="zh-CN" altLang="zh-CN" sz="32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3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6527254" y="908720"/>
            <a:ext cx="595035" cy="584775"/>
          </a:xfrm>
          <a:prstGeom prst="rect">
            <a:avLst/>
          </a:prstGeom>
        </p:spPr>
        <p:txBody>
          <a:bodyPr wrap="none">
            <a:spAutoFit/>
          </a:bodyPr>
          <a:lstStyle/>
          <a:p>
            <a:r>
              <a:rPr lang="en-US" altLang="zh-CN" sz="3200" dirty="0"/>
              <a:t>its</a:t>
            </a:r>
            <a:endParaRPr lang="zh-CN" altLang="en-US" sz="3200" dirty="0"/>
          </a:p>
        </p:txBody>
      </p:sp>
      <p:sp>
        <p:nvSpPr>
          <p:cNvPr id="4" name="内容占位符 1"/>
          <p:cNvSpPr txBox="1">
            <a:spLocks/>
          </p:cNvSpPr>
          <p:nvPr/>
        </p:nvSpPr>
        <p:spPr bwMode="auto">
          <a:xfrm>
            <a:off x="360854" y="3636315"/>
            <a:ext cx="11485848" cy="23083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sz="32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3200" b="1" dirty="0"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32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32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句意：皮影戏正在将其传统元素与流行文化相</a:t>
            </a:r>
            <a:r>
              <a:rPr lang="zh-CN" altLang="zh-CN" sz="3200" b="1" spc="-100"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结合，使之变得新鲜而令人兴奋。</a:t>
            </a:r>
            <a:r>
              <a:rPr lang="en-US" altLang="zh-CN" sz="3200" b="1" spc="-100"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element</a:t>
            </a:r>
            <a:r>
              <a:rPr lang="zh-CN" altLang="zh-CN" sz="3200" b="1" spc="-100"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意为</a:t>
            </a:r>
            <a:r>
              <a:rPr lang="en-US" altLang="zh-CN" sz="3200" b="1" spc="-100" dirty="0" smtClean="0">
                <a:solidFill>
                  <a:srgbClr val="FF0000"/>
                </a:solidFill>
                <a:latin typeface="+mn-ea"/>
                <a:cs typeface="Times New Roman" panose="02020603050405020304" pitchFamily="18" charset="0"/>
              </a:rPr>
              <a:t>“</a:t>
            </a:r>
            <a:r>
              <a:rPr lang="zh-CN" altLang="zh-CN" sz="3200" b="1" spc="-100"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元素</a:t>
            </a:r>
            <a:r>
              <a:rPr lang="en-US" altLang="zh-CN" sz="3200" b="1" spc="-100" dirty="0" smtClean="0">
                <a:solidFill>
                  <a:srgbClr val="FF0000"/>
                </a:solidFill>
                <a:latin typeface="+mn-ea"/>
                <a:cs typeface="Times New Roman" panose="02020603050405020304" pitchFamily="18" charset="0"/>
              </a:rPr>
              <a:t>”</a:t>
            </a:r>
            <a:r>
              <a:rPr lang="zh-CN" altLang="zh-CN" sz="3200" b="1" spc="-100"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，是名词，它的前面需要用形容词性物主代词修饰。故填</a:t>
            </a:r>
            <a:r>
              <a:rPr lang="en-US" altLang="zh-CN" sz="3200" b="1" spc="-100"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its</a:t>
            </a:r>
            <a:r>
              <a:rPr lang="zh-CN" altLang="zh-CN" sz="3200" b="1" spc="-100"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3200"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3703703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18823"/>
            <a:ext cx="11485848" cy="2249077"/>
          </a:xfrm>
        </p:spPr>
        <p:txBody>
          <a:bodyPr/>
          <a:lstStyle/>
          <a:p>
            <a:pPr indent="715963" hangingPunct="0">
              <a:lnSpc>
                <a:spcPct val="130000"/>
              </a:lnSpc>
              <a:spcAft>
                <a:spcPts val="0"/>
              </a:spcAft>
            </a:pPr>
            <a:r>
              <a:rPr lang="en-US"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Shadow pu</a:t>
            </a:r>
            <a:r>
              <a:rPr lang="en-US" altLang="zh-CN" sz="2200"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ppetry also </a:t>
            </a:r>
            <a:r>
              <a:rPr lang="en-US" altLang="zh-CN" sz="2200" spc="-100"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sz="2200" spc="-100" dirty="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u="sng" spc="-100"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200"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use</a:t>
            </a:r>
            <a:r>
              <a:rPr lang="zh-CN" altLang="zh-CN" sz="2200"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new technologies to become more inte</a:t>
            </a:r>
            <a:r>
              <a:rPr lang="en-US"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resting. For example, the artists use big screens with </a:t>
            </a:r>
            <a:r>
              <a:rPr lang="en-US" altLang="zh-CN" sz="2200"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5.</a:t>
            </a:r>
            <a:r>
              <a:rPr lang="zh-CN" altLang="zh-CN" sz="22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colour</a:t>
            </a:r>
            <a:r>
              <a:rPr lang="zh-CN"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lights. This makes the puppets look more beautiful. They also us</a:t>
            </a:r>
            <a:r>
              <a:rPr lang="en-US" altLang="zh-CN" sz="2200"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 new technology</a:t>
            </a:r>
            <a:r>
              <a:rPr lang="en-US" altLang="zh-CN" sz="2200" spc="-1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VR</a:t>
            </a:r>
            <a:r>
              <a:rPr lang="en-US" altLang="zh-CN" sz="2200"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With these glasses, people can feel like they </a:t>
            </a:r>
            <a:r>
              <a:rPr lang="en-US" altLang="zh-CN" sz="2200" spc="-100"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6.</a:t>
            </a:r>
            <a:r>
              <a:rPr lang="zh-CN" altLang="zh-CN" sz="2200" u="sng" spc="-100"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200" u="sng" spc="-100"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en-US" sz="2200" u="sng" spc="-100" dirty="0" smtClean="0">
                <a:solidFill>
                  <a:schemeClr val="bg1"/>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u="sng" spc="-100"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200" spc="-1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a:t>
            </a:r>
            <a:r>
              <a:rPr lang="zh-CN" altLang="zh-CN" sz="2200"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a:t>
            </a:r>
            <a:r>
              <a:rPr lang="en-US"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nside the puppet show. Sometimes, they mix shadow puppetry with cartoons. This makes the stories more fun for kids</a:t>
            </a:r>
            <a:r>
              <a:rPr lang="en-US" altLang="zh-CN" sz="22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3801996" y="710538"/>
            <a:ext cx="968535" cy="532453"/>
          </a:xfrm>
          <a:prstGeom prst="rect">
            <a:avLst/>
          </a:prstGeom>
        </p:spPr>
        <p:txBody>
          <a:bodyPr wrap="none">
            <a:spAutoFit/>
          </a:bodyPr>
          <a:lstStyle/>
          <a:p>
            <a:pPr>
              <a:lnSpc>
                <a:spcPct val="130000"/>
              </a:lnSpc>
            </a:pPr>
            <a:r>
              <a:rPr lang="en-US" altLang="zh-CN" sz="2200" dirty="0"/>
              <a:t>uses</a:t>
            </a:r>
            <a:r>
              <a:rPr lang="zh-CN" altLang="zh-CN" sz="2200" dirty="0">
                <a:cs typeface="Times New Roman" panose="02020603050405020304" pitchFamily="18" charset="0"/>
              </a:rPr>
              <a:t>　</a:t>
            </a:r>
            <a:endParaRPr lang="zh-CN" altLang="en-US" sz="2200" dirty="0"/>
          </a:p>
        </p:txBody>
      </p:sp>
      <p:sp>
        <p:nvSpPr>
          <p:cNvPr id="4" name="矩形 3"/>
          <p:cNvSpPr/>
          <p:nvPr/>
        </p:nvSpPr>
        <p:spPr>
          <a:xfrm>
            <a:off x="4286263" y="1154630"/>
            <a:ext cx="1282723" cy="532453"/>
          </a:xfrm>
          <a:prstGeom prst="rect">
            <a:avLst/>
          </a:prstGeom>
        </p:spPr>
        <p:txBody>
          <a:bodyPr wrap="none">
            <a:spAutoFit/>
          </a:bodyPr>
          <a:lstStyle/>
          <a:p>
            <a:pPr>
              <a:lnSpc>
                <a:spcPct val="130000"/>
              </a:lnSpc>
            </a:pPr>
            <a:r>
              <a:rPr lang="en-US" altLang="zh-CN" sz="2200" dirty="0"/>
              <a:t>colourful</a:t>
            </a:r>
            <a:endParaRPr lang="zh-CN" altLang="en-US" sz="2200" dirty="0"/>
          </a:p>
        </p:txBody>
      </p:sp>
      <p:sp>
        <p:nvSpPr>
          <p:cNvPr id="5" name="矩形 4"/>
          <p:cNvSpPr/>
          <p:nvPr/>
        </p:nvSpPr>
        <p:spPr>
          <a:xfrm>
            <a:off x="11063758" y="1592982"/>
            <a:ext cx="570734" cy="488595"/>
          </a:xfrm>
          <a:prstGeom prst="rect">
            <a:avLst/>
          </a:prstGeom>
        </p:spPr>
        <p:txBody>
          <a:bodyPr wrap="none">
            <a:spAutoFit/>
          </a:bodyPr>
          <a:lstStyle/>
          <a:p>
            <a:pPr>
              <a:lnSpc>
                <a:spcPct val="130000"/>
              </a:lnSpc>
            </a:pPr>
            <a:r>
              <a:rPr lang="en-US" altLang="zh-CN" sz="2200" dirty="0"/>
              <a:t>are</a:t>
            </a:r>
            <a:endParaRPr lang="zh-CN" altLang="en-US" sz="2200" dirty="0"/>
          </a:p>
        </p:txBody>
      </p:sp>
      <p:sp>
        <p:nvSpPr>
          <p:cNvPr id="6" name="内容占位符 1"/>
          <p:cNvSpPr txBox="1">
            <a:spLocks/>
          </p:cNvSpPr>
          <p:nvPr/>
        </p:nvSpPr>
        <p:spPr bwMode="auto">
          <a:xfrm>
            <a:off x="406574" y="2879063"/>
            <a:ext cx="11485848" cy="13653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lnSpc>
                <a:spcPct val="130000"/>
              </a:lnSpc>
              <a:spcAft>
                <a:spcPts val="0"/>
              </a:spcAft>
            </a:pPr>
            <a:r>
              <a:rPr lang="en-US" altLang="zh-CN" sz="2200" dirty="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4. </a:t>
            </a:r>
            <a:r>
              <a:rPr lang="en-US" altLang="zh-CN" sz="22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dirty="0"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22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句意：皮影戏也使用新技术来变得更有趣。根据</a:t>
            </a:r>
            <a:r>
              <a:rPr lang="en-US" altLang="zh-CN" sz="22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“For example, the artists use big screens with”</a:t>
            </a:r>
            <a:r>
              <a:rPr lang="zh-CN" altLang="zh-CN" sz="22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可知，此处时态为一般现在时，主语</a:t>
            </a:r>
            <a:r>
              <a:rPr lang="en-US" altLang="zh-CN" sz="22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“Shadow puppetry”</a:t>
            </a:r>
            <a:r>
              <a:rPr lang="zh-CN" altLang="zh-CN" sz="22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是单数名词，因此动词用第三人称单数形式。故填</a:t>
            </a:r>
            <a:r>
              <a:rPr lang="en-US" altLang="zh-CN" sz="22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uses</a:t>
            </a:r>
            <a:r>
              <a:rPr lang="zh-CN" altLang="zh-CN" sz="22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7" name="内容占位符 2"/>
          <p:cNvSpPr txBox="1">
            <a:spLocks/>
          </p:cNvSpPr>
          <p:nvPr/>
        </p:nvSpPr>
        <p:spPr bwMode="auto">
          <a:xfrm>
            <a:off x="360854" y="4175207"/>
            <a:ext cx="11485848" cy="9252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lnSpc>
                <a:spcPct val="130000"/>
              </a:lnSpc>
              <a:spcAft>
                <a:spcPts val="0"/>
              </a:spcAft>
            </a:pPr>
            <a:r>
              <a:rPr lang="en-US" altLang="zh-CN" sz="2200" dirty="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5. </a:t>
            </a:r>
            <a:r>
              <a:rPr lang="en-US" altLang="zh-CN" sz="22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dirty="0"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22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句意：例如，艺术家们使用带有彩色灯的大屏幕。</a:t>
            </a:r>
            <a:r>
              <a:rPr lang="en-US" altLang="zh-CN" sz="22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lights</a:t>
            </a:r>
            <a:r>
              <a:rPr lang="zh-CN" altLang="zh-CN" sz="22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是名词，前面需要一个形容词来修饰。</a:t>
            </a:r>
            <a:r>
              <a:rPr lang="en-US" altLang="zh-CN" sz="22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colour</a:t>
            </a:r>
            <a:r>
              <a:rPr lang="zh-CN" altLang="zh-CN" sz="22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的形容词形式是</a:t>
            </a:r>
            <a:r>
              <a:rPr lang="en-US" altLang="zh-CN" sz="22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colourful,</a:t>
            </a:r>
            <a:r>
              <a:rPr lang="zh-CN" altLang="zh-CN" sz="22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意为</a:t>
            </a:r>
            <a:r>
              <a:rPr lang="en-US" altLang="zh-CN" sz="2200" b="1" dirty="0" smtClean="0">
                <a:solidFill>
                  <a:srgbClr val="FF0000"/>
                </a:solidFill>
                <a:latin typeface="+mn-ea"/>
                <a:cs typeface="Times New Roman" panose="02020603050405020304" pitchFamily="18" charset="0"/>
              </a:rPr>
              <a:t>“</a:t>
            </a:r>
            <a:r>
              <a:rPr lang="zh-CN" altLang="zh-CN" sz="22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五彩斑斓的</a:t>
            </a:r>
            <a:r>
              <a:rPr lang="en-US" altLang="zh-CN" sz="2200" b="1" dirty="0" smtClean="0">
                <a:solidFill>
                  <a:srgbClr val="FF0000"/>
                </a:solidFill>
                <a:latin typeface="+mn-ea"/>
                <a:cs typeface="Times New Roman" panose="02020603050405020304" pitchFamily="18" charset="0"/>
              </a:rPr>
              <a:t>”</a:t>
            </a:r>
            <a:r>
              <a:rPr lang="zh-CN" altLang="zh-CN" sz="22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。故填</a:t>
            </a:r>
            <a:r>
              <a:rPr lang="en-US" altLang="zh-CN" sz="22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colourful</a:t>
            </a:r>
            <a:r>
              <a:rPr lang="zh-CN" altLang="zh-CN" sz="22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8" name="内容占位符 2"/>
          <p:cNvSpPr txBox="1">
            <a:spLocks/>
          </p:cNvSpPr>
          <p:nvPr/>
        </p:nvSpPr>
        <p:spPr bwMode="auto">
          <a:xfrm>
            <a:off x="360854" y="5050154"/>
            <a:ext cx="11485848" cy="9252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lnSpc>
                <a:spcPct val="130000"/>
              </a:lnSpc>
              <a:spcAft>
                <a:spcPts val="0"/>
              </a:spcAft>
            </a:pPr>
            <a:r>
              <a:rPr lang="en-US" altLang="zh-CN" sz="2200" dirty="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6. </a:t>
            </a:r>
            <a:r>
              <a:rPr lang="en-US" altLang="zh-CN" sz="22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dirty="0"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22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句意：使用这些眼镜，人们会觉得自己在木偶戏里。根据</a:t>
            </a:r>
            <a:r>
              <a:rPr lang="en-US" altLang="zh-CN" sz="22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“With these glasses, people can feel like”</a:t>
            </a:r>
            <a:r>
              <a:rPr lang="zh-CN" altLang="zh-CN" sz="22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可知，本句时态为一般现在时。根据主语</a:t>
            </a:r>
            <a:r>
              <a:rPr lang="en-US" altLang="zh-CN" sz="22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“they”</a:t>
            </a:r>
            <a:r>
              <a:rPr lang="zh-CN" altLang="zh-CN" sz="22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a:t>
            </a:r>
            <a:r>
              <a:rPr lang="en-US" altLang="zh-CN" sz="22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be</a:t>
            </a:r>
            <a:r>
              <a:rPr lang="zh-CN" altLang="zh-CN" sz="22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动词为</a:t>
            </a:r>
            <a:r>
              <a:rPr lang="en-US" altLang="zh-CN" sz="22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are</a:t>
            </a:r>
            <a:r>
              <a:rPr lang="zh-CN" altLang="zh-CN" sz="22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。故填</a:t>
            </a:r>
            <a:r>
              <a:rPr lang="en-US" altLang="zh-CN" sz="22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are</a:t>
            </a:r>
            <a:r>
              <a:rPr lang="zh-CN" altLang="zh-CN" sz="22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4082553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5"/>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P spid="8"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98373"/>
            <a:ext cx="11485848" cy="1820948"/>
          </a:xfrm>
        </p:spPr>
        <p:txBody>
          <a:bodyPr/>
          <a:lstStyle/>
          <a:p>
            <a:pPr indent="715963" hangingPunct="0">
              <a:spcAft>
                <a:spcPts val="0"/>
              </a:spcAft>
            </a:pPr>
            <a:r>
              <a:rPr lang="en-US" altLang="zh-CN" sz="26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These new ways of </a:t>
            </a:r>
            <a:r>
              <a:rPr lang="en-US" altLang="zh-CN" sz="2600"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7.</a:t>
            </a:r>
            <a:r>
              <a:rPr lang="zh-CN" altLang="zh-CN" sz="26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6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6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show</a:t>
            </a:r>
            <a:r>
              <a:rPr lang="zh-CN" altLang="zh-CN" sz="26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6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shadow puppetry are not just for fun. They bring history and culture alive and make </a:t>
            </a:r>
            <a:r>
              <a:rPr lang="en-US" altLang="zh-CN" sz="2600"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8.</a:t>
            </a:r>
            <a:r>
              <a:rPr lang="zh-CN" altLang="zh-CN" sz="26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6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6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they</a:t>
            </a:r>
            <a:r>
              <a:rPr lang="zh-CN" altLang="zh-CN" sz="26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6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appeal to both old and young</a:t>
            </a:r>
            <a:r>
              <a:rPr lang="en-US" altLang="zh-CN" sz="26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6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4052855" y="854130"/>
            <a:ext cx="1353256" cy="492443"/>
          </a:xfrm>
          <a:prstGeom prst="rect">
            <a:avLst/>
          </a:prstGeom>
        </p:spPr>
        <p:txBody>
          <a:bodyPr wrap="none">
            <a:spAutoFit/>
          </a:bodyPr>
          <a:lstStyle/>
          <a:p>
            <a:r>
              <a:rPr lang="en-US" altLang="zh-CN" sz="2600" dirty="0"/>
              <a:t>showing</a:t>
            </a:r>
            <a:endParaRPr lang="zh-CN" altLang="en-US" sz="2600" dirty="0"/>
          </a:p>
        </p:txBody>
      </p:sp>
      <p:sp>
        <p:nvSpPr>
          <p:cNvPr id="4" name="矩形 3"/>
          <p:cNvSpPr/>
          <p:nvPr/>
        </p:nvSpPr>
        <p:spPr>
          <a:xfrm>
            <a:off x="7319342" y="1497461"/>
            <a:ext cx="906017" cy="492443"/>
          </a:xfrm>
          <a:prstGeom prst="rect">
            <a:avLst/>
          </a:prstGeom>
        </p:spPr>
        <p:txBody>
          <a:bodyPr wrap="none">
            <a:spAutoFit/>
          </a:bodyPr>
          <a:lstStyle/>
          <a:p>
            <a:r>
              <a:rPr lang="en-US" altLang="zh-CN" sz="2600" dirty="0"/>
              <a:t>them</a:t>
            </a:r>
            <a:endParaRPr lang="zh-CN" altLang="en-US" sz="2600" dirty="0"/>
          </a:p>
        </p:txBody>
      </p:sp>
      <p:sp>
        <p:nvSpPr>
          <p:cNvPr id="5" name="内容占位符 2"/>
          <p:cNvSpPr txBox="1">
            <a:spLocks/>
          </p:cNvSpPr>
          <p:nvPr/>
        </p:nvSpPr>
        <p:spPr bwMode="auto">
          <a:xfrm>
            <a:off x="360854" y="3158385"/>
            <a:ext cx="11485848" cy="12167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sz="2600" dirty="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7. </a:t>
            </a:r>
            <a:r>
              <a:rPr lang="en-US" altLang="zh-CN" sz="26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600" b="1" dirty="0"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26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6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句意：这些新的表演皮影戏的方式不仅仅是为了乐趣。</a:t>
            </a:r>
            <a:r>
              <a:rPr lang="en-US" altLang="zh-CN" sz="26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of</a:t>
            </a:r>
            <a:r>
              <a:rPr lang="zh-CN" altLang="zh-CN" sz="26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是介词，后面需要跟动名词形式。故填</a:t>
            </a:r>
            <a:r>
              <a:rPr lang="en-US" altLang="zh-CN" sz="26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showing</a:t>
            </a:r>
            <a:r>
              <a:rPr lang="zh-CN" altLang="zh-CN" sz="26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6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6" name="内容占位符 2"/>
          <p:cNvSpPr txBox="1">
            <a:spLocks/>
          </p:cNvSpPr>
          <p:nvPr/>
        </p:nvSpPr>
        <p:spPr bwMode="auto">
          <a:xfrm>
            <a:off x="360854" y="4310513"/>
            <a:ext cx="11485848" cy="12167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sz="2600" dirty="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8. </a:t>
            </a:r>
            <a:r>
              <a:rPr lang="en-US" altLang="zh-CN" sz="26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600" b="1" dirty="0"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26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6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句意：它们使历史和文化生动起来，使它们对老少都有吸引力</a:t>
            </a:r>
            <a:r>
              <a:rPr lang="en-US" altLang="zh-CN" sz="2600" b="1" u="wavy" dirty="0" smtClean="0">
                <a:solidFill>
                  <a:srgbClr val="FF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make sb do sth</a:t>
            </a:r>
            <a:r>
              <a:rPr lang="zh-CN" altLang="zh-CN" sz="2600" b="1" u="wavy" dirty="0" smtClean="0">
                <a:solidFill>
                  <a:srgbClr val="FF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意为</a:t>
            </a:r>
            <a:r>
              <a:rPr lang="en-US" altLang="zh-CN" sz="2600" b="1" u="wavy" dirty="0" smtClean="0">
                <a:solidFill>
                  <a:srgbClr val="FF0000"/>
                </a:solidFill>
                <a:uFill>
                  <a:solidFill>
                    <a:srgbClr val="00B0F0"/>
                  </a:solidFill>
                </a:uFill>
                <a:latin typeface="宋体" panose="02010600030101010101" pitchFamily="2" charset="-122"/>
                <a:ea typeface="宋体" panose="02010600030101010101" pitchFamily="2" charset="-122"/>
                <a:cs typeface="Times New Roman" panose="02020603050405020304" pitchFamily="18" charset="0"/>
              </a:rPr>
              <a:t>“</a:t>
            </a:r>
            <a:r>
              <a:rPr lang="zh-CN" altLang="zh-CN" sz="2600" b="1" u="wavy" dirty="0" smtClean="0">
                <a:solidFill>
                  <a:srgbClr val="FF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使某人做某事</a:t>
            </a:r>
            <a:r>
              <a:rPr lang="en-US" altLang="zh-CN" sz="2600" b="1" u="wavy" dirty="0" smtClean="0">
                <a:solidFill>
                  <a:srgbClr val="FF0000"/>
                </a:solidFill>
                <a:uFill>
                  <a:solidFill>
                    <a:srgbClr val="00B0F0"/>
                  </a:solidFill>
                </a:uFill>
                <a:latin typeface="宋体" panose="02010600030101010101" pitchFamily="2" charset="-122"/>
                <a:ea typeface="宋体" panose="02010600030101010101" pitchFamily="2" charset="-122"/>
                <a:cs typeface="Times New Roman" panose="02020603050405020304" pitchFamily="18" charset="0"/>
              </a:rPr>
              <a:t>”</a:t>
            </a:r>
            <a:r>
              <a:rPr lang="zh-CN" altLang="zh-CN" sz="2600" b="1" u="wavy" dirty="0" smtClean="0">
                <a:solidFill>
                  <a:srgbClr val="FF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，是</a:t>
            </a:r>
            <a:r>
              <a:rPr lang="zh-CN" altLang="zh-CN" sz="2600" b="1" u="wavy" dirty="0">
                <a:solidFill>
                  <a:srgbClr val="FF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固定</a:t>
            </a:r>
            <a:r>
              <a:rPr lang="zh-CN" altLang="zh-CN" sz="2600" b="1" u="wavy" dirty="0" smtClean="0">
                <a:solidFill>
                  <a:srgbClr val="FF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用法。</a:t>
            </a:r>
            <a:r>
              <a:rPr lang="zh-CN" altLang="zh-CN" sz="26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故填</a:t>
            </a:r>
            <a:r>
              <a:rPr lang="en-US" altLang="zh-CN" sz="26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them</a:t>
            </a:r>
            <a:r>
              <a:rPr lang="zh-CN" altLang="zh-CN" sz="26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6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7" name="图片 6"/>
          <p:cNvPicPr>
            <a:picLocks noChangeAspect="1"/>
          </p:cNvPicPr>
          <p:nvPr/>
        </p:nvPicPr>
        <p:blipFill>
          <a:blip r:embed="rId2"/>
          <a:stretch>
            <a:fillRect/>
          </a:stretch>
        </p:blipFill>
        <p:spPr>
          <a:xfrm>
            <a:off x="1702718" y="5521062"/>
            <a:ext cx="714375" cy="552450"/>
          </a:xfrm>
          <a:prstGeom prst="rect">
            <a:avLst/>
          </a:prstGeom>
        </p:spPr>
      </p:pic>
      <p:sp>
        <p:nvSpPr>
          <p:cNvPr id="8" name="矩形 7"/>
          <p:cNvSpPr/>
          <p:nvPr/>
        </p:nvSpPr>
        <p:spPr>
          <a:xfrm>
            <a:off x="2450484" y="5600853"/>
            <a:ext cx="2258952" cy="492443"/>
          </a:xfrm>
          <a:prstGeom prst="rect">
            <a:avLst/>
          </a:prstGeom>
        </p:spPr>
        <p:txBody>
          <a:bodyPr wrap="none">
            <a:spAutoFit/>
          </a:bodyPr>
          <a:lstStyle/>
          <a:p>
            <a:r>
              <a:rPr lang="zh-CN" altLang="en-US" sz="2600" dirty="0">
                <a:solidFill>
                  <a:srgbClr val="00B0F0"/>
                </a:solidFill>
              </a:rPr>
              <a:t>sb </a:t>
            </a:r>
            <a:r>
              <a:rPr lang="zh-CN" altLang="en-US" sz="2600" dirty="0">
                <a:solidFill>
                  <a:srgbClr val="00B0F0"/>
                </a:solidFill>
                <a:latin typeface="楷体" panose="02010609060101010101" pitchFamily="49" charset="-122"/>
                <a:ea typeface="楷体" panose="02010609060101010101" pitchFamily="49" charset="-122"/>
              </a:rPr>
              <a:t>用宾格形式</a:t>
            </a:r>
          </a:p>
        </p:txBody>
      </p:sp>
      <p:sp>
        <p:nvSpPr>
          <p:cNvPr id="9" name="内容占位符 1"/>
          <p:cNvSpPr txBox="1">
            <a:spLocks/>
          </p:cNvSpPr>
          <p:nvPr/>
        </p:nvSpPr>
        <p:spPr bwMode="auto">
          <a:xfrm>
            <a:off x="360854" y="2559224"/>
            <a:ext cx="11485848" cy="6165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indent="715963" eaLnBrk="1" hangingPunct="0">
              <a:spcAft>
                <a:spcPts val="0"/>
              </a:spcAft>
            </a:pPr>
            <a:r>
              <a:rPr lang="en-US" altLang="zh-CN" sz="26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Shadow puppetry is now cooler than ever, ready to surprise more people</a:t>
            </a:r>
            <a:r>
              <a:rPr lang="zh-CN" altLang="zh-CN" sz="26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6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8830117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7"/>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8" grpId="0"/>
    </p:bld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892</TotalTime>
  <Words>484</Words>
  <Application>Microsoft Office PowerPoint</Application>
  <PresentationFormat>自定义</PresentationFormat>
  <Paragraphs>27</Paragraphs>
  <Slides>6</Slides>
  <Notes>0</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6</vt:i4>
      </vt:variant>
    </vt:vector>
  </HeadingPairs>
  <TitlesOfParts>
    <vt:vector size="14" baseType="lpstr">
      <vt:lpstr>黑体</vt:lpstr>
      <vt:lpstr>楷体</vt:lpstr>
      <vt:lpstr>宋体</vt:lpstr>
      <vt:lpstr>微软雅黑</vt:lpstr>
      <vt:lpstr>Arial</vt:lpstr>
      <vt:lpstr>Calibri</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微软用户</cp:lastModifiedBy>
  <cp:revision>644</cp:revision>
  <dcterms:created xsi:type="dcterms:W3CDTF">2020-11-06T05:24:00Z</dcterms:created>
  <dcterms:modified xsi:type="dcterms:W3CDTF">2025-09-13T08:55:52Z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2052-11.1.0.9021</vt:lpwstr>
  </property>
</Properties>
</file>